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33" r:id="rId14"/>
    <p:sldMasterId id="2147495851" r:id="rId15"/>
    <p:sldMasterId id="2147495863" r:id="rId16"/>
    <p:sldMasterId id="2147495875" r:id="rId17"/>
  </p:sldMasterIdLst>
  <p:notesMasterIdLst>
    <p:notesMasterId r:id="rId65"/>
  </p:notesMasterIdLst>
  <p:sldIdLst>
    <p:sldId id="331" r:id="rId18"/>
    <p:sldId id="330" r:id="rId19"/>
    <p:sldId id="259" r:id="rId20"/>
    <p:sldId id="267" r:id="rId21"/>
    <p:sldId id="265" r:id="rId22"/>
    <p:sldId id="261" r:id="rId23"/>
    <p:sldId id="260" r:id="rId24"/>
    <p:sldId id="268" r:id="rId25"/>
    <p:sldId id="257" r:id="rId26"/>
    <p:sldId id="269" r:id="rId27"/>
    <p:sldId id="3951" r:id="rId28"/>
    <p:sldId id="3952" r:id="rId29"/>
    <p:sldId id="3996" r:id="rId30"/>
    <p:sldId id="3961" r:id="rId31"/>
    <p:sldId id="262" r:id="rId32"/>
    <p:sldId id="263" r:id="rId33"/>
    <p:sldId id="980" r:id="rId34"/>
    <p:sldId id="256" r:id="rId35"/>
    <p:sldId id="3809" r:id="rId36"/>
    <p:sldId id="3946" r:id="rId37"/>
    <p:sldId id="3791" r:id="rId38"/>
    <p:sldId id="3820" r:id="rId39"/>
    <p:sldId id="3821" r:id="rId40"/>
    <p:sldId id="258" r:id="rId41"/>
    <p:sldId id="266" r:id="rId42"/>
    <p:sldId id="3822" r:id="rId43"/>
    <p:sldId id="3823" r:id="rId44"/>
    <p:sldId id="3824" r:id="rId45"/>
    <p:sldId id="3825" r:id="rId46"/>
    <p:sldId id="3826" r:id="rId47"/>
    <p:sldId id="264" r:id="rId48"/>
    <p:sldId id="287" r:id="rId49"/>
    <p:sldId id="4073" r:id="rId50"/>
    <p:sldId id="4298" r:id="rId51"/>
    <p:sldId id="4304" r:id="rId52"/>
    <p:sldId id="4311" r:id="rId53"/>
    <p:sldId id="4312" r:id="rId54"/>
    <p:sldId id="4316" r:id="rId55"/>
    <p:sldId id="4313" r:id="rId56"/>
    <p:sldId id="4314" r:id="rId57"/>
    <p:sldId id="4302" r:id="rId58"/>
    <p:sldId id="4309" r:id="rId59"/>
    <p:sldId id="4292" r:id="rId60"/>
    <p:sldId id="4306" r:id="rId61"/>
    <p:sldId id="4307" r:id="rId62"/>
    <p:sldId id="2874" r:id="rId63"/>
    <p:sldId id="399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9FFEB2-F011-4583-B332-7475B1F4D204}" v="2" dt="2026-01-21T13:26:46.882"/>
    <p1510:client id="{B6D1E357-8F06-41BE-8D1B-536017AAC30A}" v="1" dt="2026-01-22T13:18:00.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6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7.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7.xml"/><Relationship Id="rId4" Type="http://schemas.openxmlformats.org/officeDocument/2006/relationships/image" Target="../media/image35.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5.png"/></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17.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35.png"/><Relationship Id="rId4" Type="http://schemas.openxmlformats.org/officeDocument/2006/relationships/image" Target="../media/image44.png"/><Relationship Id="rId9" Type="http://schemas.openxmlformats.org/officeDocument/2006/relationships/image" Target="../media/image32.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4.svg"/><Relationship Id="rId2" Type="http://schemas.openxmlformats.org/officeDocument/2006/relationships/image" Target="../media/image46.png"/><Relationship Id="rId1" Type="http://schemas.openxmlformats.org/officeDocument/2006/relationships/slideMaster" Target="../slideMasters/slideMaster17.xml"/><Relationship Id="rId6" Type="http://schemas.openxmlformats.org/officeDocument/2006/relationships/image" Target="../media/image53.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Master" Target="../slideMasters/slideMaster17.xml"/><Relationship Id="rId5" Type="http://schemas.openxmlformats.org/officeDocument/2006/relationships/image" Target="../media/image56.svg"/><Relationship Id="rId4" Type="http://schemas.openxmlformats.org/officeDocument/2006/relationships/image" Target="../media/image5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7.xml"/><Relationship Id="rId5" Type="http://schemas.openxmlformats.org/officeDocument/2006/relationships/image" Target="../media/image56.svg"/><Relationship Id="rId4" Type="http://schemas.openxmlformats.org/officeDocument/2006/relationships/image" Target="../media/image55.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7.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1/22/2026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1/22/2026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1/22/2026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1/22/2026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1/22/2026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1/22/2026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1/22/2026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1/22/2026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1/22/2026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1/22/2026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1/22/2026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1/22/2026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4174890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7976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820780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568120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1332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9048428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809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88055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32684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3059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0953299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667819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638267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136090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584908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5044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5322425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0884137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85643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029100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722734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0415918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4914846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136297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1452604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9768018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178672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1/22/2026</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9278958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1/22/2026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1/22/2026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1/22/2026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1/22/2026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1/22/2026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1/22/2026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1/22/2026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1/22/2026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1/22/2026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1/22/2026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1/22/2026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349454129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465150562"/>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411666748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28996022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147105"/>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8603615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43653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8488115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3601150"/>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02767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5564530"/>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22677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42477935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1/22/2026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1/22/2026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1/22/2026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1/22/2026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1/22/2026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1/22/2026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1/22/2026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1/22/2026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1/22/2026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1/22/2026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1/22/2026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1/22/2026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1/22/2026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1/22/2026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1/22/2026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1/22/2026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1/22/2026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1/22/2026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694619"/>
      </p:ext>
    </p:extLst>
  </p:cSld>
  <p:clrMap bg1="lt1" tx1="dk1" bg2="lt2" tx2="dk2" accent1="accent1" accent2="accent2" accent3="accent3" accent4="accent4" accent5="accent5" accent6="accent6" hlink="hlink" folHlink="folHlink"/>
  <p:sldLayoutIdLst>
    <p:sldLayoutId id="2147495834" r:id="rId1"/>
    <p:sldLayoutId id="2147495835" r:id="rId2"/>
    <p:sldLayoutId id="2147495836" r:id="rId3"/>
    <p:sldLayoutId id="2147495837" r:id="rId4"/>
    <p:sldLayoutId id="2147495838" r:id="rId5"/>
    <p:sldLayoutId id="2147495839" r:id="rId6"/>
    <p:sldLayoutId id="2147495840" r:id="rId7"/>
    <p:sldLayoutId id="2147495841" r:id="rId8"/>
    <p:sldLayoutId id="2147495842" r:id="rId9"/>
    <p:sldLayoutId id="2147495843" r:id="rId10"/>
    <p:sldLayoutId id="2147495844" r:id="rId11"/>
    <p:sldLayoutId id="2147495845" r:id="rId12"/>
    <p:sldLayoutId id="2147495846" r:id="rId13"/>
    <p:sldLayoutId id="2147495847" r:id="rId14"/>
    <p:sldLayoutId id="2147495848" r:id="rId15"/>
    <p:sldLayoutId id="2147495849" r:id="rId16"/>
    <p:sldLayoutId id="2147495850"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1/22/2026</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1466493452"/>
      </p:ext>
    </p:extLst>
  </p:cSld>
  <p:clrMap bg1="lt1" tx1="dk1" bg2="lt2" tx2="dk2" accent1="accent1" accent2="accent2" accent3="accent3" accent4="accent4" accent5="accent5" accent6="accent6" hlink="hlink" folHlink="folHlink"/>
  <p:sldLayoutIdLst>
    <p:sldLayoutId id="2147495852" r:id="rId1"/>
    <p:sldLayoutId id="2147495853" r:id="rId2"/>
    <p:sldLayoutId id="2147495854" r:id="rId3"/>
    <p:sldLayoutId id="2147495855" r:id="rId4"/>
    <p:sldLayoutId id="2147495856" r:id="rId5"/>
    <p:sldLayoutId id="2147495857" r:id="rId6"/>
    <p:sldLayoutId id="2147495858" r:id="rId7"/>
    <p:sldLayoutId id="2147495859" r:id="rId8"/>
    <p:sldLayoutId id="2147495860" r:id="rId9"/>
    <p:sldLayoutId id="2147495861" r:id="rId10"/>
    <p:sldLayoutId id="2147495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1/22/2026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363737"/>
      </p:ext>
    </p:extLst>
  </p:cSld>
  <p:clrMap bg1="lt1" tx1="dk1" bg2="lt2" tx2="dk2" accent1="accent1" accent2="accent2" accent3="accent3" accent4="accent4" accent5="accent5" accent6="accent6" hlink="hlink" folHlink="folHlink"/>
  <p:sldLayoutIdLst>
    <p:sldLayoutId id="2147495876" r:id="rId1"/>
    <p:sldLayoutId id="2147495877" r:id="rId2"/>
    <p:sldLayoutId id="2147495878" r:id="rId3"/>
    <p:sldLayoutId id="2147495879" r:id="rId4"/>
    <p:sldLayoutId id="2147495880" r:id="rId5"/>
    <p:sldLayoutId id="2147495881" r:id="rId6"/>
    <p:sldLayoutId id="2147495882" r:id="rId7"/>
    <p:sldLayoutId id="2147495883" r:id="rId8"/>
    <p:sldLayoutId id="2147495884" r:id="rId9"/>
    <p:sldLayoutId id="2147495885" r:id="rId10"/>
    <p:sldLayoutId id="2147495886" r:id="rId11"/>
    <p:sldLayoutId id="2147495887" r:id="rId12"/>
    <p:sldLayoutId id="2147495888"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1/22/2026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1/22/2026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1/22/2026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1/22/2026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1/22/2026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1/22/2026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1/22/2026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7.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8.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8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9.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87.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0.xml"/></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4.xml"/></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2" cstate="print">
            <a:extLst>
              <a:ext uri="{28A0092B-C50C-407E-A947-70E740481C1C}">
                <a14:useLocalDpi xmlns:a14="http://schemas.microsoft.com/office/drawing/2010/main" val="0"/>
              </a:ext>
            </a:extLst>
          </a:blip>
          <a:srcRect l="4103" t="14965" r="4266" b="9507"/>
          <a:stretch>
            <a:fillRect/>
          </a:stretch>
        </p:blipFill>
        <p:spPr>
          <a:xfrm>
            <a:off x="60534" y="69056"/>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987466" y="45242"/>
            <a:ext cx="9144000" cy="2043113"/>
          </a:xfrm>
        </p:spPr>
        <p:txBody>
          <a:bodyPr/>
          <a:lstStyle/>
          <a:p>
            <a:r>
              <a:rPr lang="en-US"/>
              <a:t>2025-26 </a:t>
            </a:r>
            <a:r>
              <a:rPr lang="en-US" u="sng"/>
              <a:t>Ms. Bowling’s </a:t>
            </a:r>
            <a:br>
              <a:rPr lang="en-US"/>
            </a:br>
            <a:r>
              <a:rPr lang="en-US"/>
              <a:t>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3621373" y="2133599"/>
            <a:ext cx="8408702" cy="4633913"/>
          </a:xfrm>
        </p:spPr>
        <p:txBody>
          <a:bodyPr>
            <a:normAutofit/>
          </a:bodyPr>
          <a:lstStyle/>
          <a:p>
            <a:r>
              <a:rPr lang="en-US"/>
              <a:t>An informational session regarding the Business Learning Field Trip to Universal will be held on Tuesday, January 20</a:t>
            </a:r>
            <a:r>
              <a:rPr lang="en-US" baseline="30000"/>
              <a:t>th</a:t>
            </a:r>
            <a:r>
              <a:rPr lang="en-US"/>
              <a:t> in room 134A beginning at noon.  </a:t>
            </a:r>
          </a:p>
          <a:p>
            <a:endParaRPr lang="en-US"/>
          </a:p>
          <a:p>
            <a:r>
              <a:rPr lang="en-US"/>
              <a:t>If you are unable to make it at that time, please stop by to pick up a summary letter.</a:t>
            </a:r>
          </a:p>
          <a:p>
            <a:endParaRPr lang="en-US"/>
          </a:p>
          <a:p>
            <a:r>
              <a:rPr lang="en-US" b="1"/>
              <a:t>A non-refundable deposit of $25 is due by </a:t>
            </a:r>
          </a:p>
          <a:p>
            <a:r>
              <a:rPr lang="en-US" b="1"/>
              <a:t>Friday, January 23</a:t>
            </a:r>
            <a:r>
              <a:rPr lang="en-US" b="1" baseline="30000"/>
              <a:t>rd</a:t>
            </a:r>
            <a:r>
              <a:rPr lang="en-US" b="1"/>
              <a:t> to hold your spot.  </a:t>
            </a:r>
          </a:p>
          <a:p>
            <a:r>
              <a:rPr lang="en-US" b="1"/>
              <a:t>Fundraising opportunities available! </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3">
            <a:extLst>
              <a:ext uri="{28A0092B-C50C-407E-A947-70E740481C1C}">
                <a14:useLocalDpi xmlns:a14="http://schemas.microsoft.com/office/drawing/2010/main" val="0"/>
              </a:ext>
            </a:extLst>
          </a:blip>
          <a:srcRect l="18996" t="15195" r="16396" b="14395"/>
          <a:stretch>
            <a:fillRect/>
          </a:stretch>
        </p:blipFill>
        <p:spPr>
          <a:xfrm>
            <a:off x="470880" y="2112169"/>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4" cstate="print">
            <a:extLst>
              <a:ext uri="{28A0092B-C50C-407E-A947-70E740481C1C}">
                <a14:useLocalDpi xmlns:a14="http://schemas.microsoft.com/office/drawing/2010/main" val="0"/>
              </a:ext>
            </a:extLst>
          </a:blip>
          <a:srcRect l="24687" t="5000" r="23672" b="9167"/>
          <a:stretch>
            <a:fillRect/>
          </a:stretch>
        </p:blipFill>
        <p:spPr>
          <a:xfrm>
            <a:off x="1216577" y="4514850"/>
            <a:ext cx="2506185" cy="2343150"/>
          </a:xfrm>
          <a:prstGeom prst="rect">
            <a:avLst/>
          </a:prstGeom>
        </p:spPr>
      </p:pic>
    </p:spTree>
    <p:extLst>
      <p:ext uri="{BB962C8B-B14F-4D97-AF65-F5344CB8AC3E}">
        <p14:creationId xmlns:p14="http://schemas.microsoft.com/office/powerpoint/2010/main" val="406192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521208" y="978408"/>
            <a:ext cx="3397649" cy="3303764"/>
          </a:xfrm>
        </p:spPr>
        <p:txBody>
          <a:bodyPr anchor="t">
            <a:normAutofit/>
          </a:bodyPr>
          <a:lstStyle/>
          <a:p>
            <a:r>
              <a:rPr lang="en-US" dirty="0"/>
              <a:t>Somerset Spelling Bee!</a:t>
            </a:r>
            <a:br>
              <a:rPr lang="en-US" dirty="0"/>
            </a:br>
            <a:r>
              <a:rPr lang="en-US" sz="1200" u="sng" dirty="0"/>
              <a:t>Informational Meeting</a:t>
            </a:r>
            <a:r>
              <a:rPr lang="en-US" sz="1200" dirty="0"/>
              <a:t>: Monday, February 9</a:t>
            </a:r>
            <a:r>
              <a:rPr lang="en-US" sz="1200" baseline="30000" dirty="0"/>
              <a:t>th</a:t>
            </a:r>
            <a:r>
              <a:rPr lang="en-US" sz="1200" dirty="0"/>
              <a:t> and/or Thursday, February 12</a:t>
            </a:r>
            <a:r>
              <a:rPr lang="en-US" sz="1200" baseline="30000" dirty="0"/>
              <a:t>th</a:t>
            </a:r>
            <a:r>
              <a:rPr lang="en-US" sz="1200" dirty="0"/>
              <a:t> in room 230 DURING LUNCH! If you cannot make that, see Ms. Wiley </a:t>
            </a:r>
            <a:r>
              <a:rPr lang="en-US" sz="1200" dirty="0">
                <a:highlight>
                  <a:srgbClr val="FFFF00"/>
                </a:highlight>
              </a:rPr>
              <a:t>BEFORE</a:t>
            </a:r>
            <a:r>
              <a:rPr lang="en-US" sz="1200" dirty="0"/>
              <a:t> or </a:t>
            </a:r>
            <a:r>
              <a:rPr lang="en-US" sz="1200" dirty="0">
                <a:highlight>
                  <a:srgbClr val="FFFF00"/>
                </a:highlight>
              </a:rPr>
              <a:t>AFTER </a:t>
            </a:r>
            <a:r>
              <a:rPr lang="en-US" sz="1200" dirty="0"/>
              <a:t>school!</a:t>
            </a:r>
            <a:endParaRPr lang="en-US" dirty="0"/>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4354633"/>
            <a:ext cx="3397649" cy="1706533"/>
          </a:xfrm>
        </p:spPr>
        <p:txBody>
          <a:bodyPr anchor="t">
            <a:normAutofit/>
          </a:bodyPr>
          <a:lstStyle/>
          <a:p>
            <a:pPr>
              <a:lnSpc>
                <a:spcPct val="90000"/>
              </a:lnSpc>
            </a:pPr>
            <a:r>
              <a:rPr lang="en-US" sz="1900" b="1" dirty="0">
                <a:solidFill>
                  <a:srgbClr val="FF0000"/>
                </a:solidFill>
              </a:rPr>
              <a:t>THE BEE is on FRIDAY, FEBRUARY 27</a:t>
            </a:r>
            <a:r>
              <a:rPr lang="en-US" sz="1900" b="1" baseline="30000" dirty="0">
                <a:solidFill>
                  <a:srgbClr val="FF0000"/>
                </a:solidFill>
              </a:rPr>
              <a:t>TH</a:t>
            </a:r>
            <a:r>
              <a:rPr lang="en-US" sz="1900" b="1" dirty="0">
                <a:solidFill>
                  <a:srgbClr val="FF0000"/>
                </a:solidFill>
              </a:rPr>
              <a:t>!</a:t>
            </a:r>
          </a:p>
          <a:p>
            <a:pPr>
              <a:lnSpc>
                <a:spcPct val="90000"/>
              </a:lnSpc>
            </a:pPr>
            <a:r>
              <a:rPr lang="en-US" sz="1900" u="sng" dirty="0"/>
              <a:t>Middle School = 3</a:t>
            </a:r>
            <a:r>
              <a:rPr lang="en-US" sz="1900" u="sng" baseline="30000" dirty="0"/>
              <a:t>rd</a:t>
            </a:r>
            <a:r>
              <a:rPr lang="en-US" sz="1900" u="sng" dirty="0"/>
              <a:t> Period</a:t>
            </a:r>
          </a:p>
          <a:p>
            <a:pPr>
              <a:lnSpc>
                <a:spcPct val="90000"/>
              </a:lnSpc>
            </a:pPr>
            <a:r>
              <a:rPr lang="en-US" sz="1900" u="sng" dirty="0"/>
              <a:t>High School = 4</a:t>
            </a:r>
            <a:r>
              <a:rPr lang="en-US" sz="1900" u="sng" baseline="30000" dirty="0"/>
              <a:t>th</a:t>
            </a:r>
            <a:r>
              <a:rPr lang="en-US" sz="1900" u="sng" dirty="0"/>
              <a:t> Period</a:t>
            </a:r>
          </a:p>
          <a:p>
            <a:pPr>
              <a:lnSpc>
                <a:spcPct val="90000"/>
              </a:lnSpc>
            </a:pPr>
            <a:endParaRPr lang="en-US" sz="1900" b="1" dirty="0"/>
          </a:p>
          <a:p>
            <a:pPr>
              <a:lnSpc>
                <a:spcPct val="90000"/>
              </a:lnSpc>
            </a:pPr>
            <a:endParaRPr lang="en-US" sz="1900" dirty="0"/>
          </a:p>
        </p:txBody>
      </p:sp>
      <p:sp>
        <p:nvSpPr>
          <p:cNvPr id="1033" name="Freeform: Shape 1032">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Spelling Bee Архиви - U.S. Embassy in ...">
            <a:extLst>
              <a:ext uri="{FF2B5EF4-FFF2-40B4-BE49-F238E27FC236}">
                <a16:creationId xmlns:a16="http://schemas.microsoft.com/office/drawing/2014/main" id="{2BD6A6DC-9D83-F7EC-48CA-AAC2B97B66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9154" y="965741"/>
            <a:ext cx="7551931" cy="45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D884-A651-AD42-BF5E-8BA34029EE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77C749-E81B-E2FE-681C-FCFB046ACBA7}"/>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0A2DA2BE-8DA9-09AD-8B98-9C22668E9A68}"/>
              </a:ext>
            </a:extLst>
          </p:cNvPr>
          <p:cNvSpPr txBox="1"/>
          <p:nvPr/>
        </p:nvSpPr>
        <p:spPr>
          <a:xfrm>
            <a:off x="3049172" y="3240817"/>
            <a:ext cx="6098344" cy="369332"/>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CD6752FB-2BB7-80AC-FE23-8A4799D8CEC9}"/>
              </a:ext>
            </a:extLst>
          </p:cNvPr>
          <p:cNvSpPr txBox="1"/>
          <p:nvPr/>
        </p:nvSpPr>
        <p:spPr>
          <a:xfrm>
            <a:off x="3049172" y="3240817"/>
            <a:ext cx="6098344" cy="369332"/>
          </a:xfrm>
          <a:prstGeom prst="rect">
            <a:avLst/>
          </a:prstGeom>
          <a:noFill/>
        </p:spPr>
        <p:txBody>
          <a:bodyPr wrap="square">
            <a:spAutoFit/>
          </a:bodyPr>
          <a:lstStyle/>
          <a:p>
            <a:r>
              <a:rPr lang="en-US" dirty="0"/>
              <a:t> </a:t>
            </a:r>
          </a:p>
        </p:txBody>
      </p:sp>
      <p:pic>
        <p:nvPicPr>
          <p:cNvPr id="9" name="Picture 8">
            <a:extLst>
              <a:ext uri="{FF2B5EF4-FFF2-40B4-BE49-F238E27FC236}">
                <a16:creationId xmlns:a16="http://schemas.microsoft.com/office/drawing/2014/main" id="{986D10CA-9D64-61FD-A353-589F3194D66F}"/>
              </a:ext>
            </a:extLst>
          </p:cNvPr>
          <p:cNvPicPr>
            <a:picLocks noChangeAspect="1"/>
          </p:cNvPicPr>
          <p:nvPr/>
        </p:nvPicPr>
        <p:blipFill>
          <a:blip r:embed="rId2"/>
          <a:stretch>
            <a:fillRect/>
          </a:stretch>
        </p:blipFill>
        <p:spPr>
          <a:xfrm>
            <a:off x="0" y="100013"/>
            <a:ext cx="12192000" cy="6757987"/>
          </a:xfrm>
          <a:prstGeom prst="rect">
            <a:avLst/>
          </a:prstGeom>
        </p:spPr>
      </p:pic>
    </p:spTree>
    <p:extLst>
      <p:ext uri="{BB962C8B-B14F-4D97-AF65-F5344CB8AC3E}">
        <p14:creationId xmlns:p14="http://schemas.microsoft.com/office/powerpoint/2010/main" val="2153943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2911151" y="391886"/>
            <a:ext cx="8659913" cy="2230015"/>
          </a:xfrm>
        </p:spPr>
        <p:txBody>
          <a:bodyPr>
            <a:normAutofit fontScale="90000"/>
          </a:bodyPr>
          <a:lstStyle/>
          <a:p>
            <a:r>
              <a:rPr lang="en-US" dirty="0"/>
              <a:t>Fentanyl  Assembly</a:t>
            </a:r>
            <a:br>
              <a:rPr lang="en-US" dirty="0"/>
            </a:br>
            <a:r>
              <a:rPr lang="en-US" dirty="0"/>
              <a:t>Wednesday </a:t>
            </a:r>
            <a:br>
              <a:rPr lang="en-US" dirty="0"/>
            </a:br>
            <a:r>
              <a:rPr lang="en-US" dirty="0"/>
              <a:t>Jan 28, 2026</a:t>
            </a:r>
          </a:p>
        </p:txBody>
      </p:sp>
      <p:sp>
        <p:nvSpPr>
          <p:cNvPr id="3" name="TextBox 2">
            <a:extLst>
              <a:ext uri="{FF2B5EF4-FFF2-40B4-BE49-F238E27FC236}">
                <a16:creationId xmlns:a16="http://schemas.microsoft.com/office/drawing/2014/main" id="{65C59E34-A6E9-95BB-1BF6-12CF1A82E7E7}"/>
              </a:ext>
            </a:extLst>
          </p:cNvPr>
          <p:cNvSpPr txBox="1"/>
          <p:nvPr/>
        </p:nvSpPr>
        <p:spPr>
          <a:xfrm>
            <a:off x="4506686" y="3032448"/>
            <a:ext cx="66563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Next LT Pro"/>
                <a:ea typeface="+mn-ea"/>
                <a:cs typeface="+mn-cs"/>
              </a:rPr>
              <a:t>Grades 9-12 10:00AM -10:45AM</a:t>
            </a:r>
          </a:p>
        </p:txBody>
      </p:sp>
      <p:sp>
        <p:nvSpPr>
          <p:cNvPr id="5" name="TextBox 4">
            <a:extLst>
              <a:ext uri="{FF2B5EF4-FFF2-40B4-BE49-F238E27FC236}">
                <a16:creationId xmlns:a16="http://schemas.microsoft.com/office/drawing/2014/main" id="{498F1463-0F85-AB7C-A2C9-0263893CF9A8}"/>
              </a:ext>
            </a:extLst>
          </p:cNvPr>
          <p:cNvSpPr txBox="1"/>
          <p:nvPr/>
        </p:nvSpPr>
        <p:spPr>
          <a:xfrm>
            <a:off x="5760381" y="3843104"/>
            <a:ext cx="58687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Next LT Pro"/>
                <a:ea typeface="+mn-ea"/>
                <a:cs typeface="+mn-cs"/>
              </a:rPr>
              <a:t>Grade 6-8 10:50AM -11:40AM</a:t>
            </a:r>
          </a:p>
        </p:txBody>
      </p:sp>
    </p:spTree>
    <p:extLst>
      <p:ext uri="{BB962C8B-B14F-4D97-AF65-F5344CB8AC3E}">
        <p14:creationId xmlns:p14="http://schemas.microsoft.com/office/powerpoint/2010/main" val="1642425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AA4B-7BE6-E561-CB7C-A069C1D1E5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F8234E-E25B-ACDC-E60E-C629B9EBF9A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2F7DA3-DCE4-87AA-C364-9397353DFB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0083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B58E-0BFA-9498-96CA-481F43922E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F35AB0-A1A1-4F88-0107-CAAD7DF3D90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1D62AFC-6FE7-87CE-89C3-EE7E0AD70E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5743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BF7E8F-69B3-6096-E114-58FDD5D28738}"/>
              </a:ext>
            </a:extLst>
          </p:cNvPr>
          <p:cNvPicPr>
            <a:picLocks noChangeAspect="1"/>
          </p:cNvPicPr>
          <p:nvPr/>
        </p:nvPicPr>
        <p:blipFill>
          <a:blip r:embed="rId2"/>
          <a:stretch>
            <a:fillRect/>
          </a:stretch>
        </p:blipFill>
        <p:spPr>
          <a:xfrm>
            <a:off x="97276" y="0"/>
            <a:ext cx="12192000" cy="6858000"/>
          </a:xfrm>
          <a:prstGeom prst="rect">
            <a:avLst/>
          </a:prstGeom>
        </p:spPr>
      </p:pic>
      <p:sp>
        <p:nvSpPr>
          <p:cNvPr id="6" name="TextBox 5">
            <a:extLst>
              <a:ext uri="{FF2B5EF4-FFF2-40B4-BE49-F238E27FC236}">
                <a16:creationId xmlns:a16="http://schemas.microsoft.com/office/drawing/2014/main" id="{88D24FCD-55F8-8204-49F1-A1CD3B93A949}"/>
              </a:ext>
            </a:extLst>
          </p:cNvPr>
          <p:cNvSpPr txBox="1"/>
          <p:nvPr/>
        </p:nvSpPr>
        <p:spPr>
          <a:xfrm>
            <a:off x="7866434" y="1024646"/>
            <a:ext cx="4422842" cy="14465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VOTING CLOSES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JAN 30TH</a:t>
            </a:r>
          </a:p>
        </p:txBody>
      </p:sp>
    </p:spTree>
    <p:extLst>
      <p:ext uri="{BB962C8B-B14F-4D97-AF65-F5344CB8AC3E}">
        <p14:creationId xmlns:p14="http://schemas.microsoft.com/office/powerpoint/2010/main" val="2971419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938A21A9-74BD-7D14-1061-E45415EA01EA}"/>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30052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96DC-5188-483C-C4C1-9770409B8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EAC599-420F-6018-7F29-8408B3325C4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AAE199A-2799-BA9D-2800-069AEFED6043}"/>
              </a:ext>
            </a:extLst>
          </p:cNvPr>
          <p:cNvSpPr>
            <a:spLocks noGrp="1"/>
          </p:cNvSpPr>
          <p:nvPr>
            <p:ph type="sldNum" sz="quarter" idx="10"/>
          </p:nvPr>
        </p:nvSpPr>
        <p:spPr/>
        <p:txBody>
          <a:bodyPr/>
          <a:lstStyle/>
          <a:p>
            <a:fld id="{48F63A3B-78C7-47BE-AE5E-E10140E04643}" type="slidenum">
              <a:rPr lang="en-US" smtClean="0"/>
              <a:pPr/>
              <a:t>43</a:t>
            </a:fld>
            <a:endParaRPr lang="en-US"/>
          </a:p>
        </p:txBody>
      </p:sp>
      <p:sp>
        <p:nvSpPr>
          <p:cNvPr id="5" name="AutoShape 2" descr="Image preview">
            <a:extLst>
              <a:ext uri="{FF2B5EF4-FFF2-40B4-BE49-F238E27FC236}">
                <a16:creationId xmlns:a16="http://schemas.microsoft.com/office/drawing/2014/main" id="{4948C9C4-326E-F2FB-0C5D-821F42ABAD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C7F6133-79B9-60AB-A357-84EB4F18C8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1225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rtStation - Slain guardian - Dnd party illustration">
            <a:extLst>
              <a:ext uri="{FF2B5EF4-FFF2-40B4-BE49-F238E27FC236}">
                <a16:creationId xmlns:a16="http://schemas.microsoft.com/office/drawing/2014/main" id="{22DB7144-1303-A232-6CE8-4DF2A85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r="1635"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C2E6FF-9640-2B54-4AA2-066BBE5329B6}"/>
              </a:ext>
            </a:extLst>
          </p:cNvPr>
          <p:cNvSpPr txBox="1"/>
          <p:nvPr/>
        </p:nvSpPr>
        <p:spPr>
          <a:xfrm>
            <a:off x="365760" y="365125"/>
            <a:ext cx="5474324" cy="1196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Dungeons &amp; Dragons Club</a:t>
            </a:r>
          </a:p>
        </p:txBody>
      </p:sp>
      <p:sp>
        <p:nvSpPr>
          <p:cNvPr id="7" name="TextBox 6">
            <a:extLst>
              <a:ext uri="{FF2B5EF4-FFF2-40B4-BE49-F238E27FC236}">
                <a16:creationId xmlns:a16="http://schemas.microsoft.com/office/drawing/2014/main" id="{D0C07C3A-2382-76F7-3A5E-B525D56F4F67}"/>
              </a:ext>
            </a:extLst>
          </p:cNvPr>
          <p:cNvSpPr txBox="1"/>
          <p:nvPr/>
        </p:nvSpPr>
        <p:spPr>
          <a:xfrm>
            <a:off x="365760" y="4390846"/>
            <a:ext cx="4577176" cy="19882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 MEETINGS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MONDAYS AT 3:50 TO 5:15 PM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ROOM 175</a:t>
            </a:r>
          </a:p>
        </p:txBody>
      </p:sp>
      <p:sp>
        <p:nvSpPr>
          <p:cNvPr id="3" name="TextBox 2">
            <a:extLst>
              <a:ext uri="{FF2B5EF4-FFF2-40B4-BE49-F238E27FC236}">
                <a16:creationId xmlns:a16="http://schemas.microsoft.com/office/drawing/2014/main" id="{C47D2C1E-66FC-126D-031E-73FAFA3A4383}"/>
              </a:ext>
            </a:extLst>
          </p:cNvPr>
          <p:cNvSpPr txBox="1"/>
          <p:nvPr/>
        </p:nvSpPr>
        <p:spPr>
          <a:xfrm>
            <a:off x="365760" y="1783117"/>
            <a:ext cx="547432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READY FOR ADVENTURE, THRILLS, AND FANTASY?</a:t>
            </a:r>
          </a:p>
        </p:txBody>
      </p:sp>
    </p:spTree>
    <p:extLst>
      <p:ext uri="{BB962C8B-B14F-4D97-AF65-F5344CB8AC3E}">
        <p14:creationId xmlns:p14="http://schemas.microsoft.com/office/powerpoint/2010/main" val="33797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17-08F4-6D55-4B84-2FB3BDB83B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B1ECCC-C37C-2B9F-3910-418BB4A80F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43CEAE-9689-629F-3E67-1FD071CD910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08865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dirty="0"/>
              <a:t>Monday</a:t>
            </a:r>
          </a:p>
          <a:p>
            <a:r>
              <a:rPr lang="en-US" sz="1700" dirty="0"/>
              <a:t>Chorus (High School)- afterschool from 4-5:30		 </a:t>
            </a:r>
          </a:p>
          <a:p>
            <a:r>
              <a:rPr lang="en-US" sz="1700" dirty="0"/>
              <a:t>Neurons and Newtons- at lunch, in 243B</a:t>
            </a:r>
          </a:p>
          <a:p>
            <a:r>
              <a:rPr lang="en-US" sz="1700" dirty="0"/>
              <a:t>Dungeons and Dragons- afterschool, in 175c, from 3:50-5:15</a:t>
            </a:r>
          </a:p>
          <a:p>
            <a:r>
              <a:rPr lang="en-US" altLang="en-US" sz="1700" dirty="0">
                <a:latin typeface="Aptos" panose="020B0004020202020204" pitchFamily="34" charset="0"/>
              </a:rPr>
              <a:t>Disney Channel Club- at lunch, in 249B </a:t>
            </a:r>
            <a:endParaRPr lang="en-US" sz="1700" dirty="0"/>
          </a:p>
          <a:p>
            <a:r>
              <a:rPr lang="en-US" sz="1700" dirty="0"/>
              <a:t>Library- at lunch, in 232A</a:t>
            </a:r>
          </a:p>
          <a:p>
            <a:r>
              <a:rPr lang="en-US" sz="1700" u="sng" dirty="0"/>
              <a:t>Tuesday</a:t>
            </a:r>
          </a:p>
          <a:p>
            <a:r>
              <a:rPr lang="en-US" sz="1700" dirty="0"/>
              <a:t>K-Pop- at lunch, in 230A</a:t>
            </a:r>
          </a:p>
          <a:p>
            <a:r>
              <a:rPr lang="en-US" sz="1700" dirty="0"/>
              <a:t>Chess Club- at lunch, in 134</a:t>
            </a:r>
          </a:p>
          <a:p>
            <a:r>
              <a:rPr lang="en-US" sz="1700" dirty="0"/>
              <a:t>Drama- afterschool in 167c, 4-5pm</a:t>
            </a:r>
          </a:p>
          <a:p>
            <a:r>
              <a:rPr lang="en-US" sz="1700" dirty="0"/>
              <a:t>Gaming Club- afterschool, from 3:45-5pm in 276c</a:t>
            </a:r>
          </a:p>
          <a:p>
            <a:r>
              <a:rPr lang="en-US" sz="1700" dirty="0"/>
              <a:t>Guitar Club- afterschool, from 4-5pm in 169c</a:t>
            </a:r>
          </a:p>
          <a:p>
            <a:r>
              <a:rPr lang="en-US" sz="1700" dirty="0"/>
              <a:t>Salsa and Bachata- at lunch, 136A</a:t>
            </a:r>
          </a:p>
          <a:p>
            <a:r>
              <a:rPr lang="en-US" sz="1700" dirty="0"/>
              <a:t>Library- at lunch, in 232A</a:t>
            </a:r>
          </a:p>
          <a:p>
            <a:r>
              <a:rPr lang="en-US" sz="1700" u="sng" dirty="0"/>
              <a:t>Wednesday</a:t>
            </a:r>
          </a:p>
          <a:p>
            <a:r>
              <a:rPr lang="en-US" sz="1700" dirty="0"/>
              <a:t>SGA- Afterschool at 4pm</a:t>
            </a:r>
          </a:p>
          <a:p>
            <a:r>
              <a:rPr lang="en-US" sz="1700" dirty="0"/>
              <a:t>First Priority- at lunch in the gym</a:t>
            </a:r>
          </a:p>
          <a:p>
            <a:r>
              <a:rPr lang="en-US" sz="1700" dirty="0"/>
              <a:t>Crochet Club</a:t>
            </a:r>
          </a:p>
          <a:p>
            <a:r>
              <a:rPr lang="en-US" sz="1700" dirty="0"/>
              <a:t>Odyssey of the Mind- at lunch, in 276C</a:t>
            </a:r>
          </a:p>
          <a:p>
            <a:r>
              <a:rPr lang="en-US" sz="1700" dirty="0"/>
              <a:t>Arts and Crafts Club- at lunch, in 234A</a:t>
            </a:r>
          </a:p>
          <a:p>
            <a:r>
              <a:rPr lang="en-US" sz="1700" dirty="0"/>
              <a:t>Debate Club-  at lunch, in 129A</a:t>
            </a:r>
          </a:p>
          <a:p>
            <a:r>
              <a:rPr lang="en-US" sz="1700" dirty="0"/>
              <a:t>K-Pop Dances- at lunch, in 268C</a:t>
            </a:r>
          </a:p>
          <a:p>
            <a:r>
              <a:rPr lang="en-US" sz="1700" dirty="0"/>
              <a:t>Library- at lunch, in 232A</a:t>
            </a:r>
          </a:p>
          <a:p>
            <a:endParaRPr lang="en-US" sz="800" dirty="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dirty="0"/>
              <a:t>Thursday</a:t>
            </a:r>
          </a:p>
          <a:p>
            <a:r>
              <a:rPr lang="en-US" sz="1900" dirty="0"/>
              <a:t>Artists for a Cause- at lunch, in 268c</a:t>
            </a:r>
          </a:p>
          <a:p>
            <a:r>
              <a:rPr lang="en-US" sz="1900" dirty="0"/>
              <a:t>Future Builders of America- at lunch in 175c</a:t>
            </a:r>
          </a:p>
          <a:p>
            <a:r>
              <a:rPr lang="en-US" sz="1900" dirty="0"/>
              <a:t>Prom Committee/Planning- 276A at lunch </a:t>
            </a:r>
          </a:p>
          <a:p>
            <a:r>
              <a:rPr lang="en-US" sz="1900" dirty="0"/>
              <a:t>Computer Science Club- at lunch in 128A</a:t>
            </a:r>
          </a:p>
          <a:p>
            <a:r>
              <a:rPr lang="en-US" sz="2000" dirty="0"/>
              <a:t>Guitar Club- afterschool, from 4-5pm in 169c</a:t>
            </a:r>
            <a:endParaRPr lang="en-US" sz="1900" dirty="0"/>
          </a:p>
          <a:p>
            <a:r>
              <a:rPr lang="en-US" sz="1900" dirty="0"/>
              <a:t>Salsa and Bachata- at lunch, 136A</a:t>
            </a:r>
          </a:p>
          <a:p>
            <a:r>
              <a:rPr lang="en-US" sz="1900" dirty="0"/>
              <a:t>Library- at lunch, in 232A</a:t>
            </a:r>
          </a:p>
          <a:p>
            <a:r>
              <a:rPr lang="en-US" sz="1900" u="sng" dirty="0"/>
              <a:t>Friday</a:t>
            </a:r>
          </a:p>
          <a:p>
            <a:r>
              <a:rPr lang="en-US" sz="1900" dirty="0"/>
              <a:t>Movie Club- at lunch, in 134A</a:t>
            </a:r>
          </a:p>
          <a:p>
            <a:r>
              <a:rPr lang="en-US" sz="1900" dirty="0"/>
              <a:t>Gay-Straight Alliance- at lunch, in 169c</a:t>
            </a:r>
          </a:p>
          <a:p>
            <a:r>
              <a:rPr lang="en-US" altLang="en-US" sz="1900" dirty="0">
                <a:latin typeface="Aptos" panose="020B0004020202020204" pitchFamily="34" charset="0"/>
              </a:rPr>
              <a:t>Middle School Science Olympiad at lunch, in 245B </a:t>
            </a:r>
          </a:p>
          <a:p>
            <a:r>
              <a:rPr lang="en-US" altLang="en-US" sz="1900" dirty="0">
                <a:latin typeface="Aptos" panose="020B0004020202020204" pitchFamily="34" charset="0"/>
              </a:rPr>
              <a:t>Disney Channel Club- at lunch, in 249B </a:t>
            </a:r>
          </a:p>
          <a:p>
            <a:r>
              <a:rPr lang="en-US" altLang="en-US" sz="1900" dirty="0">
                <a:latin typeface="Aptos" panose="020B0004020202020204" pitchFamily="34" charset="0"/>
              </a:rPr>
              <a:t>Astronomy Club- at lunch, in 247B</a:t>
            </a:r>
          </a:p>
          <a:p>
            <a:r>
              <a:rPr lang="en-US" sz="1900" dirty="0"/>
              <a:t>Library- at lunch, in 232A</a:t>
            </a:r>
          </a:p>
          <a:p>
            <a:endParaRPr lang="en-US" altLang="en-US" sz="1700" dirty="0">
              <a:solidFill>
                <a:srgbClr val="FFFFFF"/>
              </a:solidFill>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7.xml><?xml version="1.0" encoding="utf-8"?>
<a:theme xmlns:a="http://schemas.openxmlformats.org/drawingml/2006/main" name="1_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1985</Words>
  <Application>Microsoft Office PowerPoint</Application>
  <PresentationFormat>Widescreen</PresentationFormat>
  <Paragraphs>287</Paragraphs>
  <Slides>47</Slides>
  <Notes>2</Notes>
  <HiddenSlides>0</HiddenSlides>
  <MMClips>0</MMClips>
  <ScaleCrop>false</ScaleCrop>
  <HeadingPairs>
    <vt:vector size="6" baseType="variant">
      <vt:variant>
        <vt:lpstr>Fonts Used</vt:lpstr>
      </vt:variant>
      <vt:variant>
        <vt:i4>22</vt:i4>
      </vt:variant>
      <vt:variant>
        <vt:lpstr>Theme</vt:lpstr>
      </vt:variant>
      <vt:variant>
        <vt:i4>17</vt:i4>
      </vt:variant>
      <vt:variant>
        <vt:lpstr>Slide Titles</vt:lpstr>
      </vt:variant>
      <vt:variant>
        <vt:i4>47</vt:i4>
      </vt:variant>
    </vt:vector>
  </HeadingPairs>
  <TitlesOfParts>
    <vt:vector size="86" baseType="lpstr">
      <vt:lpstr>Algerian</vt:lpstr>
      <vt:lpstr>Aptos</vt:lpstr>
      <vt:lpstr>Aptos Display</vt:lpstr>
      <vt:lpstr>Arial</vt:lpstr>
      <vt:lpstr>Arial Black</vt:lpstr>
      <vt:lpstr>Arial Nova</vt:lpstr>
      <vt:lpstr>Avenir Next LT Pro</vt:lpstr>
      <vt:lpstr>Bierstadt</vt:lpstr>
      <vt:lpstr>Bookman Old Style</vt:lpstr>
      <vt:lpstr>Calibri</vt:lpstr>
      <vt:lpstr>Calibri Light</vt:lpstr>
      <vt:lpstr>Calisto MT</vt:lpstr>
      <vt:lpstr>Georgia</vt:lpstr>
      <vt:lpstr>Gill Sans Nova</vt:lpstr>
      <vt:lpstr>Grandview Display</vt:lpstr>
      <vt:lpstr>Modern Love</vt:lpstr>
      <vt:lpstr>Rockwell</vt:lpstr>
      <vt:lpstr>Sabon Next LT</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Custom</vt:lpstr>
      <vt:lpstr>4_Office Theme</vt:lpstr>
      <vt:lpstr>GestaltVTI</vt:lpstr>
      <vt:lpstr>1_Custom</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2025-26 Ms. Bowling’s  GEAR UP Students</vt:lpstr>
      <vt:lpstr>PowerPoint Presentation</vt:lpstr>
      <vt:lpstr>Somerset Spelling Bee! Informational Meeting: Monday, February 9th and/or Thursday, February 12th in room 230 DURING LUNCH! If you cannot make that, see Ms. Wiley BEFORE or AFTER school!</vt:lpstr>
      <vt:lpstr>PowerPoint Presentation</vt:lpstr>
      <vt:lpstr>Fentanyl  Assembly Wednesday  Jan 28,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6</cp:revision>
  <dcterms:created xsi:type="dcterms:W3CDTF">2023-08-06T12:12:54Z</dcterms:created>
  <dcterms:modified xsi:type="dcterms:W3CDTF">2026-01-22T13:19:38Z</dcterms:modified>
</cp:coreProperties>
</file>